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62" r:id="rId5"/>
    <p:sldId id="263" r:id="rId6"/>
    <p:sldId id="265" r:id="rId7"/>
    <p:sldId id="266" r:id="rId8"/>
    <p:sldId id="267" r:id="rId9"/>
    <p:sldId id="279" r:id="rId10"/>
    <p:sldId id="269" r:id="rId11"/>
    <p:sldId id="264" r:id="rId12"/>
    <p:sldId id="268" r:id="rId13"/>
    <p:sldId id="270" r:id="rId14"/>
    <p:sldId id="274" r:id="rId15"/>
    <p:sldId id="280" r:id="rId16"/>
    <p:sldId id="281" r:id="rId17"/>
    <p:sldId id="275" r:id="rId18"/>
    <p:sldId id="278" r:id="rId19"/>
    <p:sldId id="277" r:id="rId20"/>
    <p:sldId id="276" r:id="rId21"/>
    <p:sldId id="284" r:id="rId22"/>
    <p:sldId id="271" r:id="rId23"/>
    <p:sldId id="273" r:id="rId24"/>
    <p:sldId id="282" r:id="rId25"/>
    <p:sldId id="283" r:id="rId26"/>
    <p:sldId id="285" r:id="rId27"/>
    <p:sldId id="27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A42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920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480" y="4120595"/>
            <a:ext cx="7772400" cy="859205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8825" y="5036825"/>
            <a:ext cx="6400800" cy="83545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rgbClr val="6BA42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rgbClr val="6BA42C"/>
                </a:solidFill>
              </a:defRPr>
            </a:lvl1pPr>
            <a:lvl2pPr>
              <a:defRPr>
                <a:solidFill>
                  <a:srgbClr val="6BA42C"/>
                </a:solidFill>
              </a:defRPr>
            </a:lvl2pPr>
            <a:lvl3pPr>
              <a:defRPr>
                <a:solidFill>
                  <a:srgbClr val="6BA42C"/>
                </a:solidFill>
              </a:defRPr>
            </a:lvl3pPr>
            <a:lvl4pPr>
              <a:defRPr>
                <a:solidFill>
                  <a:srgbClr val="6BA42C"/>
                </a:solidFill>
              </a:defRPr>
            </a:lvl4pPr>
            <a:lvl5pPr>
              <a:defRPr>
                <a:solidFill>
                  <a:srgbClr val="6BA42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274638"/>
            <a:ext cx="6710784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443836"/>
            <a:ext cx="6710784" cy="4275740"/>
          </a:xfrm>
        </p:spPr>
        <p:txBody>
          <a:bodyPr/>
          <a:lstStyle>
            <a:lvl1pPr>
              <a:defRPr sz="2800">
                <a:solidFill>
                  <a:srgbClr val="6BA42C"/>
                </a:solidFill>
              </a:defRPr>
            </a:lvl1pPr>
            <a:lvl2pPr>
              <a:defRPr>
                <a:solidFill>
                  <a:srgbClr val="6BA42C"/>
                </a:solidFill>
              </a:defRPr>
            </a:lvl2pPr>
            <a:lvl3pPr>
              <a:defRPr>
                <a:solidFill>
                  <a:srgbClr val="6BA42C"/>
                </a:solidFill>
              </a:defRPr>
            </a:lvl3pPr>
            <a:lvl4pPr>
              <a:defRPr>
                <a:solidFill>
                  <a:srgbClr val="6BA42C"/>
                </a:solidFill>
              </a:defRPr>
            </a:lvl4pPr>
            <a:lvl5pPr>
              <a:defRPr>
                <a:solidFill>
                  <a:srgbClr val="6BA42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BA4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>
                <a:solidFill>
                  <a:srgbClr val="6BA42C"/>
                </a:solidFill>
              </a:defRPr>
            </a:lvl1pPr>
            <a:lvl2pPr>
              <a:defRPr sz="2000">
                <a:solidFill>
                  <a:srgbClr val="6BA42C"/>
                </a:solidFill>
              </a:defRPr>
            </a:lvl2pPr>
            <a:lvl3pPr>
              <a:defRPr sz="1800">
                <a:solidFill>
                  <a:srgbClr val="6BA42C"/>
                </a:solidFill>
              </a:defRPr>
            </a:lvl3pPr>
            <a:lvl4pPr>
              <a:defRPr sz="1600">
                <a:solidFill>
                  <a:srgbClr val="6BA42C"/>
                </a:solidFill>
              </a:defRPr>
            </a:lvl4pPr>
            <a:lvl5pPr>
              <a:defRPr sz="1600">
                <a:solidFill>
                  <a:srgbClr val="6BA42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BA4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>
                <a:solidFill>
                  <a:srgbClr val="6BA42C"/>
                </a:solidFill>
              </a:defRPr>
            </a:lvl1pPr>
            <a:lvl2pPr>
              <a:defRPr sz="2000">
                <a:solidFill>
                  <a:srgbClr val="6BA42C"/>
                </a:solidFill>
              </a:defRPr>
            </a:lvl2pPr>
            <a:lvl3pPr>
              <a:defRPr sz="1800">
                <a:solidFill>
                  <a:srgbClr val="6BA42C"/>
                </a:solidFill>
              </a:defRPr>
            </a:lvl3pPr>
            <a:lvl4pPr>
              <a:defRPr sz="1600">
                <a:solidFill>
                  <a:srgbClr val="6BA42C"/>
                </a:solidFill>
              </a:defRPr>
            </a:lvl4pPr>
            <a:lvl5pPr>
              <a:defRPr sz="1600">
                <a:solidFill>
                  <a:srgbClr val="6BA42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2357431"/>
            <a:ext cx="6315210" cy="1857388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chemeClr val="accent2"/>
                </a:solidFill>
              </a:rPr>
              <a:t>Презентация проекта</a:t>
            </a:r>
            <a:r>
              <a:rPr lang="ru-RU" b="1" dirty="0" smtClean="0">
                <a:solidFill>
                  <a:schemeClr val="accent2"/>
                </a:solidFill>
              </a:rPr>
              <a:t/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b="1" i="1" dirty="0" smtClean="0">
                <a:solidFill>
                  <a:schemeClr val="accent2"/>
                </a:solidFill>
              </a:rPr>
              <a:t> </a:t>
            </a:r>
            <a:r>
              <a:rPr lang="ru-RU" sz="4400" b="1" i="1" dirty="0" smtClean="0">
                <a:solidFill>
                  <a:schemeClr val="accent2"/>
                </a:solidFill>
              </a:rPr>
              <a:t>«Огород на подоконнике »</a:t>
            </a:r>
            <a:endParaRPr lang="en-US" sz="4400" b="1" i="1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8825" y="4214818"/>
            <a:ext cx="6400800" cy="16574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Презентацию подготовили воспитатели ст.гр. «Б» МБДОУ «Детский сад№1» </a:t>
            </a:r>
            <a:r>
              <a:rPr lang="ru-RU" b="1" dirty="0" err="1" smtClean="0">
                <a:solidFill>
                  <a:srgbClr val="7030A0"/>
                </a:solidFill>
              </a:rPr>
              <a:t>Дзукаева</a:t>
            </a:r>
            <a:r>
              <a:rPr lang="ru-RU" b="1" dirty="0" smtClean="0">
                <a:solidFill>
                  <a:srgbClr val="7030A0"/>
                </a:solidFill>
              </a:rPr>
              <a:t> М.Н. ; </a:t>
            </a:r>
            <a:r>
              <a:rPr lang="ru-RU" b="1" dirty="0" err="1" smtClean="0">
                <a:solidFill>
                  <a:srgbClr val="7030A0"/>
                </a:solidFill>
              </a:rPr>
              <a:t>Джабиева</a:t>
            </a:r>
            <a:r>
              <a:rPr lang="ru-RU" b="1" dirty="0" smtClean="0">
                <a:solidFill>
                  <a:srgbClr val="7030A0"/>
                </a:solidFill>
              </a:rPr>
              <a:t> С.М.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920370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Проводим опыты , изучаем семена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20150204_08103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736"/>
            <a:ext cx="4281518" cy="4714908"/>
          </a:xfrm>
        </p:spPr>
      </p:pic>
      <p:pic>
        <p:nvPicPr>
          <p:cNvPr id="6" name="Содержимое 5" descr="20150204_0809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428736"/>
            <a:ext cx="4281518" cy="4714908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3000396" cy="928694"/>
          </a:xfrm>
        </p:spPr>
        <p:txBody>
          <a:bodyPr>
            <a:noAutofit/>
          </a:bodyPr>
          <a:lstStyle/>
          <a:p>
            <a:r>
              <a:rPr lang="ru-RU" sz="3200" i="1" u="sng" dirty="0" smtClean="0">
                <a:solidFill>
                  <a:srgbClr val="00B050"/>
                </a:solidFill>
              </a:rPr>
              <a:t>«Огород на подоконнике»</a:t>
            </a:r>
            <a:endParaRPr lang="ru-RU" sz="3200" i="1" u="sng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</a:rPr>
              <a:t>*Беседы </a:t>
            </a:r>
          </a:p>
          <a:p>
            <a:r>
              <a:rPr lang="ru-RU" sz="1800" b="1" dirty="0" smtClean="0">
                <a:solidFill>
                  <a:srgbClr val="FF0000"/>
                </a:solidFill>
              </a:rPr>
              <a:t> *Опыты и исследования </a:t>
            </a:r>
          </a:p>
          <a:p>
            <a:r>
              <a:rPr lang="ru-RU" sz="1800" b="1" dirty="0" smtClean="0">
                <a:solidFill>
                  <a:srgbClr val="FF0000"/>
                </a:solidFill>
              </a:rPr>
              <a:t> *Продуктивная деятельность </a:t>
            </a:r>
          </a:p>
          <a:p>
            <a:r>
              <a:rPr lang="ru-RU" sz="1800" b="1" dirty="0" smtClean="0">
                <a:solidFill>
                  <a:srgbClr val="FF0000"/>
                </a:solidFill>
              </a:rPr>
              <a:t> *Совместный труд детей и взрослых </a:t>
            </a:r>
          </a:p>
          <a:p>
            <a:r>
              <a:rPr lang="ru-RU" sz="1800" b="1" dirty="0" smtClean="0">
                <a:solidFill>
                  <a:srgbClr val="FF0000"/>
                </a:solidFill>
              </a:rPr>
              <a:t> * Дидактические ,настольные игры , сюжетно-ролевые , театрализованные игры 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 *Использование иллюстративного материала </a:t>
            </a:r>
          </a:p>
          <a:p>
            <a:r>
              <a:rPr lang="ru-RU" sz="1800" b="1" dirty="0" smtClean="0">
                <a:solidFill>
                  <a:srgbClr val="FF0000"/>
                </a:solidFill>
              </a:rPr>
              <a:t> * Целенаправленные наблюдения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1500166" y="1071546"/>
            <a:ext cx="357190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Критина\Desktop\IMG-20150130-WA0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214290"/>
            <a:ext cx="5214974" cy="59293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85728"/>
            <a:ext cx="7715304" cy="1143008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2 этап - </a:t>
            </a:r>
            <a:r>
              <a:rPr lang="ru-RU" sz="4000" b="1" dirty="0" smtClean="0">
                <a:solidFill>
                  <a:srgbClr val="00B050"/>
                </a:solidFill>
              </a:rPr>
              <a:t>Исследовательский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1285860"/>
            <a:ext cx="7572428" cy="4586421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* Дети наблюдали за ростом растений, проводили опыты, эксперименты. </a:t>
            </a:r>
          </a:p>
          <a:p>
            <a:r>
              <a:rPr lang="ru-RU" b="1" dirty="0" smtClean="0">
                <a:solidFill>
                  <a:schemeClr val="accent1"/>
                </a:solidFill>
              </a:rPr>
              <a:t>*Устанавливали связи: растения - земля, растения - вода, растения - человек. В процессе исследований дети познакомились с художественной литературой об овощах: поговорки, стихи, сказки, загадки.</a:t>
            </a:r>
          </a:p>
          <a:p>
            <a:r>
              <a:rPr lang="ru-RU" b="1" dirty="0" smtClean="0">
                <a:solidFill>
                  <a:schemeClr val="accent1"/>
                </a:solidFill>
              </a:rPr>
              <a:t>* Рассматривали иллюстрации, картины. *Проводились занятия, дидактические игры, беседы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5562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</a:t>
            </a:r>
            <a:r>
              <a:rPr lang="ru-RU" sz="2800" dirty="0" smtClean="0">
                <a:solidFill>
                  <a:srgbClr val="0070C0"/>
                </a:solidFill>
              </a:rPr>
              <a:t>Первые ростки 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928670"/>
            <a:ext cx="3008313" cy="519749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У ворот шумит народ. Где тут зимний огород? Говорят, что там растет. Огуречная рассада. И укропчик и лучок. Смотрят все на огород, И уходят открыв рот"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Users\Критина\Desktop\20150211_152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57882" y="32861457"/>
            <a:ext cx="9644130" cy="3281978"/>
          </a:xfrm>
          <a:prstGeom prst="rect">
            <a:avLst/>
          </a:prstGeom>
          <a:noFill/>
        </p:spPr>
      </p:pic>
      <p:pic>
        <p:nvPicPr>
          <p:cNvPr id="2052" name="Picture 4" descr="C:\Users\Критина\Desktop\20150211_152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85728"/>
            <a:ext cx="5207036" cy="58579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Как всё начиналось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Критина\Desktop\20150212_091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357298"/>
            <a:ext cx="7143832" cy="47149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425" y="274638"/>
            <a:ext cx="6710784" cy="72547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итина\Desktop\IMG-20150214-WA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14290"/>
            <a:ext cx="6715172" cy="64294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ритина\Desktop\IMG-20150214-WA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076" y="214290"/>
            <a:ext cx="6858080" cy="64277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Первые всходы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Критина\Desktop\20150212_091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8358246" cy="507209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«Поделки делаем с мамами»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Критина\Desktop\20150211_152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4214842" cy="4786346"/>
          </a:xfrm>
          <a:prstGeom prst="rect">
            <a:avLst/>
          </a:prstGeom>
          <a:noFill/>
        </p:spPr>
      </p:pic>
      <p:pic>
        <p:nvPicPr>
          <p:cNvPr id="9219" name="Picture 3" descr="C:\Users\Критина\Desktop\20150211_152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71613"/>
            <a:ext cx="4143404" cy="478634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Ведём дневник наблюдений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Критина\Desktop\20150212_092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4214842" cy="4786346"/>
          </a:xfrm>
          <a:prstGeom prst="rect">
            <a:avLst/>
          </a:prstGeom>
          <a:noFill/>
        </p:spPr>
      </p:pic>
      <p:pic>
        <p:nvPicPr>
          <p:cNvPr id="8195" name="Picture 3" descr="C:\Users\Критина\Desktop\20150212_092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71612"/>
            <a:ext cx="4286280" cy="478634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714356"/>
            <a:ext cx="5857884" cy="578647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ЦЕЛЬ :  </a:t>
            </a:r>
            <a:r>
              <a:rPr lang="ru-RU" b="1" dirty="0" smtClean="0">
                <a:solidFill>
                  <a:srgbClr val="00B050"/>
                </a:solidFill>
              </a:rPr>
              <a:t>Формирование у детей интереса к опытнической и исследовательской деятельности по выращиванию культурных растений в комнатных условиях.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098" name="Picture 2" descr="&quot;Чиполлино и овощи и фрукты самые витаминные продукты&quot; Цел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6"/>
            <a:ext cx="2753043" cy="40005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Растения любят свет и воду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Критина\Desktop\20150212_091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4286280" cy="5000660"/>
          </a:xfrm>
          <a:prstGeom prst="rect">
            <a:avLst/>
          </a:prstGeom>
          <a:noFill/>
        </p:spPr>
      </p:pic>
      <p:pic>
        <p:nvPicPr>
          <p:cNvPr id="7171" name="Picture 3" descr="C:\Users\Критина\Desktop\20150212_091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71612"/>
            <a:ext cx="4357718" cy="50116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ритина\Desktop\20150212_092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642918"/>
            <a:ext cx="6643734" cy="58579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3 этап – </a:t>
            </a:r>
            <a:r>
              <a:rPr lang="ru-RU" sz="3600" b="1" dirty="0" smtClean="0">
                <a:solidFill>
                  <a:srgbClr val="00B050"/>
                </a:solidFill>
              </a:rPr>
              <a:t>Заключительный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2700" b="1" dirty="0" smtClean="0">
                <a:solidFill>
                  <a:srgbClr val="7030A0"/>
                </a:solidFill>
              </a:rPr>
              <a:t>*Подведение итогов реализации проекта. *В группе был создан огород на окне. * Дегустация зелени .</a:t>
            </a:r>
            <a:endParaRPr lang="ru-RU" sz="27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857364"/>
            <a:ext cx="4038600" cy="42687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57364"/>
            <a:ext cx="4038600" cy="42687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Критина\Desktop\20150212_093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64"/>
            <a:ext cx="4143404" cy="4286280"/>
          </a:xfrm>
          <a:prstGeom prst="rect">
            <a:avLst/>
          </a:prstGeom>
          <a:noFill/>
        </p:spPr>
      </p:pic>
      <p:pic>
        <p:nvPicPr>
          <p:cNvPr id="3075" name="Picture 3" descr="C:\Users\Критина\Desktop\IMG-20150213-WA00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857364"/>
            <a:ext cx="4286280" cy="4286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Инсценировка </a:t>
            </a:r>
            <a:r>
              <a:rPr lang="ru-RU" sz="3600" b="1" dirty="0" smtClean="0">
                <a:solidFill>
                  <a:srgbClr val="6BA42C"/>
                </a:solidFill>
              </a:rPr>
              <a:t>«Наш весёлый огород»</a:t>
            </a:r>
            <a:endParaRPr lang="ru-RU" sz="3600" b="1" dirty="0">
              <a:solidFill>
                <a:srgbClr val="6BA42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Критина\Desktop\20150212_095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4071966" cy="4714908"/>
          </a:xfrm>
          <a:prstGeom prst="rect">
            <a:avLst/>
          </a:prstGeom>
          <a:noFill/>
        </p:spPr>
      </p:pic>
      <p:pic>
        <p:nvPicPr>
          <p:cNvPr id="4099" name="Picture 3" descr="C:\Users\Критина\Desktop\20150212_095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00174"/>
            <a:ext cx="4143404" cy="47149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4400" dirty="0" smtClean="0">
                <a:solidFill>
                  <a:srgbClr val="FF0000"/>
                </a:solidFill>
              </a:rPr>
              <a:t>Вот такой наш огород !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итина\Desktop\20150211_152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357298"/>
            <a:ext cx="6858048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Критина\Desktop\20150217_090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428604"/>
            <a:ext cx="7000892" cy="6143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Критина\Desktop\20150216_095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42852"/>
            <a:ext cx="6786610" cy="57864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СПАСИБО ЗА ВНИМАНИЕ !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Красивые 6 Картинки природа - фото обои для рабочего стола с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357298"/>
            <a:ext cx="7215237" cy="492922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+mn-lt"/>
              </a:rPr>
              <a:t>ЗАДАЧИ:</a:t>
            </a:r>
            <a:endParaRPr lang="ru-RU" sz="48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214422"/>
            <a:ext cx="8635051" cy="4929222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  <a:t>1.Учить детей ухаживать за растениями в комнатных условиях. </a:t>
            </a:r>
          </a:p>
          <a:p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  <a:t>2.Обобщать представления детей через опыты и исследования о необходимости </a:t>
            </a:r>
            <a:r>
              <a:rPr lang="ru-RU" b="1" i="1" dirty="0" err="1" smtClean="0">
                <a:solidFill>
                  <a:schemeClr val="accent3">
                    <a:lumMod val="75000"/>
                  </a:schemeClr>
                </a:solidFill>
              </a:rPr>
              <a:t>света,тепла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  <a:t>, влаги, почвы для роста растений. </a:t>
            </a:r>
          </a:p>
          <a:p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  <a:t>3.Развивать познавательные и творческие способности. </a:t>
            </a:r>
          </a:p>
          <a:p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  <a:t>4.Формировать осознанно- правильное отношение к природным явлениям и объектам. </a:t>
            </a:r>
          </a:p>
          <a:p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  <a:t>5.Воспитывать бережное отношение к своему труду..</a:t>
            </a:r>
            <a:endParaRPr lang="ru-RU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642918"/>
            <a:ext cx="7772400" cy="1362075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            Участники проекта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2285992"/>
            <a:ext cx="7772400" cy="1500187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Дети старшей группы «Б», воспитатели группы , родители </a:t>
            </a:r>
            <a:endParaRPr lang="ru-RU" sz="4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714356"/>
            <a:ext cx="7000924" cy="1362075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   Этапы проекта: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4400" b="1" i="1" dirty="0" smtClean="0">
                <a:solidFill>
                  <a:schemeClr val="accent1"/>
                </a:solidFill>
              </a:rPr>
              <a:t>*Подготовительный *Исследовательский *Заключительный (обобщающий)</a:t>
            </a:r>
            <a:endParaRPr lang="ru-RU" sz="4400" b="1" i="1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http://im0-tub-ru.yandex.net/i?id=6448c6d4db5fe296b951fe268d1fc3f7-36-144&amp;n=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2786058"/>
            <a:ext cx="3214678" cy="37862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571481"/>
            <a:ext cx="7129458" cy="1071570"/>
          </a:xfrm>
        </p:spPr>
        <p:txBody>
          <a:bodyPr/>
          <a:lstStyle/>
          <a:p>
            <a:r>
              <a:rPr lang="ru-RU" dirty="0" smtClean="0">
                <a:solidFill>
                  <a:srgbClr val="6BA42C"/>
                </a:solidFill>
              </a:rPr>
              <a:t>Ожидаемый результат :</a:t>
            </a:r>
            <a:endParaRPr lang="ru-RU" dirty="0">
              <a:solidFill>
                <a:srgbClr val="6BA42C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1500174"/>
            <a:ext cx="7780365" cy="314327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1.Дети научатся ухаживать за растениями и познакомятся с условиями их содержания, будут учиться подмечать красоту растительного мира. 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2.У детей сформируется знания о росте растений в комнатных условиях. 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3.Создание в группе огорода на подоконнике.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1.Этап –</a:t>
            </a:r>
            <a:r>
              <a:rPr lang="ru-RU" b="1" dirty="0" smtClean="0">
                <a:solidFill>
                  <a:srgbClr val="6BA42C"/>
                </a:solidFill>
              </a:rPr>
              <a:t> Подготовительный </a:t>
            </a:r>
            <a:endParaRPr lang="ru-RU" b="1" dirty="0">
              <a:solidFill>
                <a:srgbClr val="6BA42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4414" y="1214422"/>
            <a:ext cx="77867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1. Беседы с детьми, опыты. (выявление знаний детей о растениях).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 2. Сбор художественной литературы: стихи, загадки, пословицы, поговорки, рассказы, сказки про овощи, экологические сказки.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 3. Приобретение необходимого оборудования (контейнеры, земля, удобрения, семена).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 4.Разбивка огорода на подоконнике.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 5.Изготовление табличек - указателей с названиями растений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7777795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    Рассматривание и чтение книг о растениях</a:t>
            </a:r>
            <a:endParaRPr lang="ru-RU" sz="2800" b="1" dirty="0"/>
          </a:p>
        </p:txBody>
      </p:sp>
      <p:pic>
        <p:nvPicPr>
          <p:cNvPr id="4" name="Содержимое 3" descr="20150204_0804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1071546"/>
            <a:ext cx="6772031" cy="4648217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Сказка  «</a:t>
            </a:r>
            <a:r>
              <a:rPr lang="ru-RU" dirty="0" err="1" smtClean="0"/>
              <a:t>Чипполино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Критина\Desktop\20150212_092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428736"/>
            <a:ext cx="6770282" cy="4429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3485</TotalTime>
  <Words>427</Words>
  <Application>Microsoft Office PowerPoint</Application>
  <PresentationFormat>Экран (4:3)</PresentationFormat>
  <Paragraphs>48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Office Theme</vt:lpstr>
      <vt:lpstr>Презентация проекта  «Огород на подоконнике »</vt:lpstr>
      <vt:lpstr>ЦЕЛЬ :  Формирование у детей интереса к опытнической и исследовательской деятельности по выращиванию культурных растений в комнатных условиях.</vt:lpstr>
      <vt:lpstr>ЗАДАЧИ:</vt:lpstr>
      <vt:lpstr>            Участники проекта </vt:lpstr>
      <vt:lpstr>   Этапы проекта:</vt:lpstr>
      <vt:lpstr>Ожидаемый результат :</vt:lpstr>
      <vt:lpstr>1.Этап – Подготовительный </vt:lpstr>
      <vt:lpstr>    Рассматривание и чтение книг о растениях</vt:lpstr>
      <vt:lpstr>        Сказка  «Чипполино»</vt:lpstr>
      <vt:lpstr>Проводим опыты , изучаем семена </vt:lpstr>
      <vt:lpstr>«Огород на подоконнике»</vt:lpstr>
      <vt:lpstr>2 этап - Исследовательский</vt:lpstr>
      <vt:lpstr>   Первые ростки </vt:lpstr>
      <vt:lpstr>          Как всё начиналось </vt:lpstr>
      <vt:lpstr>Слайд 15</vt:lpstr>
      <vt:lpstr>Слайд 16</vt:lpstr>
      <vt:lpstr>                       Первые всходы </vt:lpstr>
      <vt:lpstr>«Поделки делаем с мамами»</vt:lpstr>
      <vt:lpstr>Ведём дневник наблюдений </vt:lpstr>
      <vt:lpstr>Растения любят свет и воду</vt:lpstr>
      <vt:lpstr>Слайд 21</vt:lpstr>
      <vt:lpstr>3 этап – Заключительный  *Подведение итогов реализации проекта. *В группе был создан огород на окне. * Дегустация зелени .</vt:lpstr>
      <vt:lpstr>Инсценировка «Наш весёлый огород»</vt:lpstr>
      <vt:lpstr> Вот такой наш огород !</vt:lpstr>
      <vt:lpstr>Слайд 25</vt:lpstr>
      <vt:lpstr>Слайд 26</vt:lpstr>
      <vt:lpstr>   СПАСИБО ЗА ВНИМАНИЕ 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Критина</cp:lastModifiedBy>
  <cp:revision>40</cp:revision>
  <dcterms:created xsi:type="dcterms:W3CDTF">2013-08-21T19:17:07Z</dcterms:created>
  <dcterms:modified xsi:type="dcterms:W3CDTF">2015-02-18T15:29:46Z</dcterms:modified>
</cp:coreProperties>
</file>